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91" r:id="rId6"/>
    <p:sldId id="271" r:id="rId7"/>
    <p:sldId id="267" r:id="rId8"/>
    <p:sldId id="307" r:id="rId9"/>
    <p:sldId id="289" r:id="rId10"/>
    <p:sldId id="288" r:id="rId11"/>
    <p:sldId id="270" r:id="rId12"/>
    <p:sldId id="308" r:id="rId13"/>
    <p:sldId id="309" r:id="rId14"/>
    <p:sldId id="310" r:id="rId15"/>
    <p:sldId id="311" r:id="rId16"/>
    <p:sldId id="312" r:id="rId17"/>
    <p:sldId id="266" r:id="rId18"/>
    <p:sldId id="328" r:id="rId19"/>
    <p:sldId id="326" r:id="rId20"/>
    <p:sldId id="327" r:id="rId21"/>
    <p:sldId id="262" r:id="rId22"/>
    <p:sldId id="329" r:id="rId23"/>
    <p:sldId id="330" r:id="rId24"/>
    <p:sldId id="331" r:id="rId25"/>
    <p:sldId id="332" r:id="rId26"/>
    <p:sldId id="333" r:id="rId27"/>
    <p:sldId id="334" r:id="rId28"/>
    <p:sldId id="335" r:id="rId29"/>
    <p:sldId id="337" r:id="rId30"/>
    <p:sldId id="336" r:id="rId31"/>
    <p:sldId id="338" r:id="rId32"/>
    <p:sldId id="33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62" d="100"/>
          <a:sy n="62" d="100"/>
        </p:scale>
        <p:origin x="7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t>6/18/2024</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3"/>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t>6/18/2024</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4205" y="1182370"/>
            <a:ext cx="10942955" cy="2104390"/>
          </a:xfrm>
        </p:spPr>
        <p:txBody>
          <a:bodyPr/>
          <a:lstStyle/>
          <a:p>
            <a:r>
              <a:rPr lang="en-US" sz="4500" b="1" dirty="0">
                <a:solidFill>
                  <a:schemeClr val="tx1"/>
                </a:solidFill>
              </a:rPr>
              <a:t>Electro Magnetic Induction</a:t>
            </a:r>
          </a:p>
        </p:txBody>
      </p:sp>
      <p:sp>
        <p:nvSpPr>
          <p:cNvPr id="3" name="Subtitle 2"/>
          <p:cNvSpPr>
            <a:spLocks noGrp="1"/>
          </p:cNvSpPr>
          <p:nvPr>
            <p:ph type="subTitle" idx="1"/>
          </p:nvPr>
        </p:nvSpPr>
        <p:spPr>
          <a:xfrm>
            <a:off x="1523682" y="4872997"/>
            <a:ext cx="9144000" cy="1007745"/>
          </a:xfrm>
        </p:spPr>
        <p:txBody>
          <a:bodyPr/>
          <a:lstStyle/>
          <a:p>
            <a:r>
              <a:rPr lang="en-US" sz="2000" b="1" dirty="0">
                <a:solidFill>
                  <a:schemeClr val="tx1"/>
                </a:solidFill>
                <a:latin typeface="Times New Roman" panose="02020603050405020304" pitchFamily="18" charset="0"/>
                <a:cs typeface="Times New Roman" panose="02020603050405020304" pitchFamily="18" charset="0"/>
              </a:rPr>
              <a:t>Dr Kapil Garg</a:t>
            </a:r>
          </a:p>
          <a:p>
            <a:r>
              <a:rPr lang="en-US" sz="2000" b="1" dirty="0">
                <a:solidFill>
                  <a:schemeClr val="tx1"/>
                </a:solidFill>
                <a:latin typeface="Times New Roman" panose="02020603050405020304" pitchFamily="18" charset="0"/>
                <a:cs typeface="Times New Roman" panose="02020603050405020304" pitchFamily="18" charset="0"/>
              </a:rPr>
              <a:t>Dept. Of Musculoskeletal Physiotherapy</a:t>
            </a:r>
          </a:p>
          <a:p>
            <a:r>
              <a:rPr lang="en-US" sz="2000" b="1" dirty="0">
                <a:solidFill>
                  <a:schemeClr val="tx1"/>
                </a:solidFill>
                <a:latin typeface="Times New Roman" panose="02020603050405020304" pitchFamily="18" charset="0"/>
                <a:cs typeface="Times New Roman" panose="02020603050405020304" pitchFamily="18" charset="0"/>
              </a:rPr>
              <a:t>MGM Institute Of Physiotherapy</a:t>
            </a:r>
          </a:p>
          <a:p>
            <a:r>
              <a:rPr lang="en-US" sz="2000" b="1" dirty="0">
                <a:solidFill>
                  <a:schemeClr val="tx1"/>
                </a:solidFill>
                <a:latin typeface="Times New Roman" panose="02020603050405020304" pitchFamily="18" charset="0"/>
                <a:cs typeface="Times New Roman" panose="02020603050405020304" pitchFamily="18" charset="0"/>
              </a:rPr>
              <a:t>Chh. Sambhajinagar</a:t>
            </a:r>
            <a:endParaRPr lang="en-IN" sz="2000" b="1" dirty="0">
              <a:solidFill>
                <a:schemeClr val="tx1"/>
              </a:solidFill>
              <a:latin typeface="Times New Roman" panose="02020603050405020304" pitchFamily="18" charset="0"/>
              <a:cs typeface="Times New Roman" panose="02020603050405020304" pitchFamily="18" charset="0"/>
            </a:endParaRPr>
          </a:p>
          <a:p>
            <a:pPr algn="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Electro magnetic field</a:t>
            </a:r>
          </a:p>
        </p:txBody>
      </p:sp>
      <p:pic>
        <p:nvPicPr>
          <p:cNvPr id="4" name="Content Placeholder 3" descr="iStock-531189911-1024x607"/>
          <p:cNvPicPr>
            <a:picLocks noGrp="1" noChangeAspect="1"/>
          </p:cNvPicPr>
          <p:nvPr>
            <p:ph idx="1"/>
          </p:nvPr>
        </p:nvPicPr>
        <p:blipFill>
          <a:blip r:embed="rId2"/>
          <a:stretch>
            <a:fillRect/>
          </a:stretch>
        </p:blipFill>
        <p:spPr>
          <a:xfrm>
            <a:off x="325120" y="1087120"/>
            <a:ext cx="10637520" cy="54095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ym typeface="+mn-ea"/>
              </a:rPr>
              <a:t> Electromagnetic Induction Faraday’s Law</a:t>
            </a:r>
            <a:endParaRPr lang="en-US"/>
          </a:p>
        </p:txBody>
      </p:sp>
      <p:sp>
        <p:nvSpPr>
          <p:cNvPr id="3" name="Content Placeholder 2"/>
          <p:cNvSpPr>
            <a:spLocks noGrp="1"/>
          </p:cNvSpPr>
          <p:nvPr>
            <p:ph idx="1"/>
          </p:nvPr>
        </p:nvSpPr>
        <p:spPr/>
        <p:txBody>
          <a:bodyPr/>
          <a:lstStyle/>
          <a:p>
            <a:r>
              <a:rPr lang="en-US"/>
              <a:t>Faraday’s law of electromagnetic induction, also known as Faraday’s law, is the basic law of electromagnetism which helps us predict how a magnetic field would interact with an electric circuit to produce an electromotive force (EMF). This phenomenon is known as electromagnetic induction.</a:t>
            </a:r>
          </a:p>
          <a:p>
            <a:endParaRPr lang="en-US"/>
          </a:p>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a:sym typeface="+mn-ea"/>
              </a:rPr>
              <a:t>Michael Faraday proposed the laws of electromagnetic induction in the year 1831. Faraday’s law or the law of electromagnetic induction is the observation or results of the experiments conducted by Faraday. He performed three main experiments (LAWS) to discover the phenomenon of electromagnetic induction.</a:t>
            </a:r>
            <a:endParaRPr lang="en-US"/>
          </a:p>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t>1. Faraday’s Law of Electromagnetic Induction</a:t>
            </a:r>
          </a:p>
          <a:p>
            <a:pPr lvl="2"/>
            <a:r>
              <a:rPr lang="en-US" sz="2800">
                <a:sym typeface="+mn-ea"/>
              </a:rPr>
              <a:t>Faraday’s First Law of Electromagnetic Induction</a:t>
            </a:r>
            <a:endParaRPr lang="en-US" sz="2800"/>
          </a:p>
          <a:p>
            <a:pPr lvl="2"/>
            <a:r>
              <a:rPr lang="en-US" sz="2800">
                <a:sym typeface="+mn-ea"/>
              </a:rPr>
              <a:t>Faraday’s Second Law of Electromagnetic Induction</a:t>
            </a:r>
            <a:endParaRPr lang="en-US" sz="2800"/>
          </a:p>
          <a:p>
            <a:pPr lvl="2"/>
            <a:endParaRPr lang="en-US"/>
          </a:p>
          <a:p>
            <a:r>
              <a:rPr lang="en-US"/>
              <a:t>Lenz’s Law</a:t>
            </a:r>
          </a:p>
          <a:p>
            <a:endParaRPr lang="en-US"/>
          </a:p>
          <a:p>
            <a:endParaRPr lang="en-US"/>
          </a:p>
          <a:p>
            <a:r>
              <a:rPr lang="en-US"/>
              <a:t>Faraday’s Law Derivation</a:t>
            </a:r>
          </a:p>
          <a:p>
            <a:pPr lvl="2"/>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Faraday’s First Law of Electromagnetic Induction</a:t>
            </a:r>
          </a:p>
        </p:txBody>
      </p:sp>
      <p:sp>
        <p:nvSpPr>
          <p:cNvPr id="3" name="Content Placeholder 2"/>
          <p:cNvSpPr>
            <a:spLocks noGrp="1"/>
          </p:cNvSpPr>
          <p:nvPr>
            <p:ph idx="1"/>
          </p:nvPr>
        </p:nvSpPr>
        <p:spPr/>
        <p:txBody>
          <a:bodyPr/>
          <a:lstStyle/>
          <a:p>
            <a:endParaRPr lang="en-US"/>
          </a:p>
          <a:p>
            <a:r>
              <a:rPr lang="en-US"/>
              <a:t>The first law describes the induction of emf in a conductor</a:t>
            </a:r>
          </a:p>
          <a:p>
            <a:endParaRPr lang="en-US"/>
          </a:p>
          <a:p>
            <a:r>
              <a:rPr lang="en-US"/>
              <a:t>Whenever a conductor is placed in a varying magnetic field, an electromotive force is induced. If the conductor circuit is closed, a current is induced, which is called induced current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0500"/>
            <a:ext cx="6467475" cy="6823710"/>
          </a:xfrm>
        </p:spPr>
        <p:txBody>
          <a:bodyPr/>
          <a:lstStyle/>
          <a:p>
            <a:pPr marL="0" indent="0">
              <a:buNone/>
            </a:pPr>
            <a:r>
              <a:rPr lang="en-US"/>
              <a:t>W</a:t>
            </a:r>
            <a:r>
              <a:rPr lang="en-US">
                <a:sym typeface="+mn-ea"/>
              </a:rPr>
              <a:t>ays to change the magnetic field intensity in a closed loop</a:t>
            </a:r>
          </a:p>
          <a:p>
            <a:pPr marL="0" indent="0">
              <a:buNone/>
            </a:pPr>
            <a:endParaRPr lang="en-US"/>
          </a:p>
          <a:p>
            <a:r>
              <a:rPr lang="en-US"/>
              <a:t>By rotating the coil relative to the magnet.</a:t>
            </a:r>
          </a:p>
          <a:p>
            <a:r>
              <a:rPr lang="en-US"/>
              <a:t>By moving the coil into or out of the magnetic field.</a:t>
            </a:r>
          </a:p>
          <a:p>
            <a:r>
              <a:rPr lang="en-US"/>
              <a:t>By changing the area of a coil placed in the magnetic field.</a:t>
            </a:r>
          </a:p>
          <a:p>
            <a:r>
              <a:rPr lang="en-US"/>
              <a:t>By moving a magnet towards or away from the coil.</a:t>
            </a:r>
          </a:p>
        </p:txBody>
      </p:sp>
      <p:pic>
        <p:nvPicPr>
          <p:cNvPr id="4" name="Content Placeholder 3" descr="stock-vector-electromagnetic-induction-221191111"/>
          <p:cNvPicPr>
            <a:picLocks noGrp="1" noChangeAspect="1"/>
          </p:cNvPicPr>
          <p:nvPr>
            <p:ph sz="half" idx="2"/>
          </p:nvPr>
        </p:nvPicPr>
        <p:blipFill>
          <a:blip r:embed="rId2"/>
          <a:stretch>
            <a:fillRect/>
          </a:stretch>
        </p:blipFill>
        <p:spPr>
          <a:xfrm>
            <a:off x="7230745" y="191135"/>
            <a:ext cx="4469765" cy="626808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Faraday’s Second Law of Electromagnetic Induction</a:t>
            </a:r>
          </a:p>
        </p:txBody>
      </p:sp>
      <p:sp>
        <p:nvSpPr>
          <p:cNvPr id="3" name="Content Placeholder 2"/>
          <p:cNvSpPr>
            <a:spLocks noGrp="1"/>
          </p:cNvSpPr>
          <p:nvPr>
            <p:ph sz="half" idx="1"/>
          </p:nvPr>
        </p:nvSpPr>
        <p:spPr/>
        <p:txBody>
          <a:bodyPr/>
          <a:lstStyle/>
          <a:p>
            <a:r>
              <a:rPr lang="en-US"/>
              <a:t>The induced emf in a coil is equal to the rate of change of flux linkage</a:t>
            </a:r>
          </a:p>
          <a:p>
            <a:endParaRPr lang="en-US"/>
          </a:p>
          <a:p>
            <a:r>
              <a:rPr lang="en-US"/>
              <a:t>The flux linkage is the product of the number of turns in the coil and the flux associated with the coil. The formula of Faraday’s law is given below</a:t>
            </a:r>
          </a:p>
          <a:p>
            <a:endParaRPr lang="en-US"/>
          </a:p>
          <a:p>
            <a:endParaRPr lang="en-US"/>
          </a:p>
        </p:txBody>
      </p:sp>
      <p:pic>
        <p:nvPicPr>
          <p:cNvPr id="7" name="Content Placeholder 6" descr="f6sYa"/>
          <p:cNvPicPr>
            <a:picLocks noGrp="1" noChangeAspect="1"/>
          </p:cNvPicPr>
          <p:nvPr>
            <p:ph sz="half" idx="2"/>
          </p:nvPr>
        </p:nvPicPr>
        <p:blipFill>
          <a:blip r:embed="rId2"/>
          <a:stretch>
            <a:fillRect/>
          </a:stretch>
        </p:blipFill>
        <p:spPr>
          <a:xfrm>
            <a:off x="6808470" y="2783840"/>
            <a:ext cx="4162425" cy="136906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ym typeface="+mn-ea"/>
              </a:rPr>
              <a:t>Lenz’s Law</a:t>
            </a:r>
            <a:endParaRPr lang="en-US"/>
          </a:p>
        </p:txBody>
      </p:sp>
      <p:sp>
        <p:nvSpPr>
          <p:cNvPr id="3" name="Content Placeholder 2"/>
          <p:cNvSpPr>
            <a:spLocks noGrp="1"/>
          </p:cNvSpPr>
          <p:nvPr>
            <p:ph idx="1"/>
          </p:nvPr>
        </p:nvSpPr>
        <p:spPr/>
        <p:txBody>
          <a:bodyPr/>
          <a:lstStyle/>
          <a:p>
            <a:pPr algn="just">
              <a:lnSpc>
                <a:spcPct val="130000"/>
              </a:lnSpc>
            </a:pPr>
            <a:r>
              <a:rPr lang="en-US"/>
              <a:t>The direction of the emf and thus the current is given by Lenz’s law. </a:t>
            </a:r>
          </a:p>
          <a:p>
            <a:pPr algn="just">
              <a:lnSpc>
                <a:spcPct val="130000"/>
              </a:lnSpc>
            </a:pPr>
            <a:r>
              <a:rPr lang="en-US"/>
              <a:t>Use this to find the direction of the current. </a:t>
            </a:r>
          </a:p>
          <a:p>
            <a:pPr algn="just">
              <a:lnSpc>
                <a:spcPct val="130000"/>
              </a:lnSpc>
            </a:pPr>
            <a:r>
              <a:rPr lang="en-US"/>
              <a:t>If you are looking down on the loop from above, is the current flowing clockwise or counter clockwise?</a:t>
            </a:r>
          </a:p>
          <a:p>
            <a:pPr algn="just">
              <a:lnSpc>
                <a:spcPct val="130000"/>
              </a:lnSpc>
            </a:pPr>
            <a:r>
              <a:rPr lang="en-US"/>
              <a:t>It is the most convenient method to determine the direction of the induced current.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7" name="Content Placeholder 6" descr="Lenz-lawVVVVV"/>
          <p:cNvPicPr>
            <a:picLocks noGrp="1" noChangeAspect="1"/>
          </p:cNvPicPr>
          <p:nvPr>
            <p:ph idx="1"/>
          </p:nvPr>
        </p:nvPicPr>
        <p:blipFill>
          <a:blip r:embed="rId2"/>
          <a:stretch>
            <a:fillRect/>
          </a:stretch>
        </p:blipFill>
        <p:spPr>
          <a:xfrm>
            <a:off x="282575" y="157480"/>
            <a:ext cx="11402695" cy="65436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00000"/>
              </a:lnSpc>
            </a:pPr>
            <a:r>
              <a:rPr lang="en-US"/>
              <a:t>The induced electromotive force with different polarities induces a current whose magnetic field opposes the change in magnetic flux through the loop in order to ensure that the original flux is maintained through the loop when current flows in it</a:t>
            </a:r>
          </a:p>
          <a:p>
            <a:pPr algn="just">
              <a:lnSpc>
                <a:spcPct val="100000"/>
              </a:lnSpc>
            </a:pPr>
            <a:endParaRPr lang="en-US"/>
          </a:p>
          <a:p>
            <a:pPr algn="just">
              <a:lnSpc>
                <a:spcPct val="100000"/>
              </a:lnSpc>
            </a:pPr>
            <a:r>
              <a:rPr lang="en-US">
                <a:sym typeface="+mn-ea"/>
              </a:rPr>
              <a:t>Lenz’s Law is part of Faraday’s Law and can help you determine the direction of the current provided you know HOW the flux is changing</a:t>
            </a:r>
            <a:endParaRPr lang="en-US"/>
          </a:p>
          <a:p>
            <a:pPr algn="just">
              <a:lnSpc>
                <a:spcPct val="100000"/>
              </a:lnSpc>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Introduction</a:t>
            </a:r>
          </a:p>
        </p:txBody>
      </p:sp>
      <p:sp>
        <p:nvSpPr>
          <p:cNvPr id="3" name="Content Placeholder 2"/>
          <p:cNvSpPr>
            <a:spLocks noGrp="1"/>
          </p:cNvSpPr>
          <p:nvPr>
            <p:ph idx="1"/>
          </p:nvPr>
        </p:nvSpPr>
        <p:spPr/>
        <p:txBody>
          <a:bodyPr/>
          <a:lstStyle/>
          <a:p>
            <a:pPr algn="just"/>
            <a:r>
              <a:rPr lang="en-US"/>
              <a:t>Electromagnetic or magnetic induction is the production of an electromotive force (emf) across an electrical conductor in a </a:t>
            </a:r>
            <a:r>
              <a:rPr lang="en-US" b="1"/>
              <a:t>changing magnetic field.</a:t>
            </a:r>
            <a:endParaRPr lang="en-US"/>
          </a:p>
          <a:p>
            <a:endParaRPr lang="en-US"/>
          </a:p>
          <a:p>
            <a:endParaRPr lang="en-US"/>
          </a:p>
          <a:p>
            <a:r>
              <a:rPr lang="en-US"/>
              <a:t>Electromagnetic induction has found many applications, including electrical components such as inductors and transformers, and devices such as electric motors and generators.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a:t>Application</a:t>
            </a:r>
          </a:p>
        </p:txBody>
      </p:sp>
      <p:sp>
        <p:nvSpPr>
          <p:cNvPr id="3" name="Content Placeholder 2"/>
          <p:cNvSpPr>
            <a:spLocks noGrp="1"/>
          </p:cNvSpPr>
          <p:nvPr>
            <p:ph idx="1"/>
          </p:nvPr>
        </p:nvSpPr>
        <p:spPr/>
        <p:txBody>
          <a:bodyPr/>
          <a:lstStyle/>
          <a:p>
            <a:r>
              <a:rPr lang="en-US"/>
              <a:t>Eddy current balances</a:t>
            </a:r>
          </a:p>
          <a:p>
            <a:r>
              <a:rPr lang="en-US"/>
              <a:t>Metal detectors</a:t>
            </a:r>
          </a:p>
          <a:p>
            <a:r>
              <a:rPr lang="en-US"/>
              <a:t>Eddy current dynamometers</a:t>
            </a:r>
          </a:p>
          <a:p>
            <a:r>
              <a:rPr lang="en-US"/>
              <a:t>Braking systems on train</a:t>
            </a:r>
          </a:p>
          <a:p>
            <a:r>
              <a:rPr lang="en-US"/>
              <a:t>AC generators</a:t>
            </a:r>
          </a:p>
          <a:p>
            <a:r>
              <a:rPr lang="en-US"/>
              <a:t>Card readers</a:t>
            </a:r>
          </a:p>
          <a:p>
            <a:r>
              <a:rPr lang="en-US"/>
              <a:t>Microphones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ym typeface="+mn-ea"/>
              </a:rPr>
              <a:t>Electromagnetic Induction Useful Applications</a:t>
            </a:r>
            <a:endParaRPr lang="en-US"/>
          </a:p>
        </p:txBody>
      </p:sp>
      <p:sp>
        <p:nvSpPr>
          <p:cNvPr id="3" name="Content Placeholder 2"/>
          <p:cNvSpPr>
            <a:spLocks noGrp="1"/>
          </p:cNvSpPr>
          <p:nvPr>
            <p:ph idx="1"/>
          </p:nvPr>
        </p:nvSpPr>
        <p:spPr/>
        <p:txBody>
          <a:bodyPr/>
          <a:lstStyle/>
          <a:p>
            <a:pPr algn="just"/>
            <a:r>
              <a:rPr lang="en-US"/>
              <a:t> AC Generators use Faraday’s law to produce rotation and thus convert electrical and magnetic energy into rotational kinetic energy. </a:t>
            </a:r>
          </a:p>
          <a:p>
            <a:pPr algn="just"/>
            <a:endParaRPr lang="en-US"/>
          </a:p>
          <a:p>
            <a:pPr algn="just"/>
            <a:r>
              <a:rPr lang="en-US"/>
              <a:t>This idea can be used to run all kinds of motors. Since the current in the coil is AC, it is turning on and off thus creating a CHANGING magnetic field of its own. Its own magnetic field interferes with the shown magnetic field to produce rotation.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ym typeface="+mn-ea"/>
              </a:rPr>
              <a:t>Faraday’s Law Derivation</a:t>
            </a:r>
            <a:endParaRPr lang="en-US"/>
          </a:p>
        </p:txBody>
      </p:sp>
      <p:pic>
        <p:nvPicPr>
          <p:cNvPr id="4" name="Content Placeholder 3" descr="Changing-Magentic-Field-Intensity-in-CLosed-Loop-300x142"/>
          <p:cNvPicPr>
            <a:picLocks noGrp="1" noChangeAspect="1"/>
          </p:cNvPicPr>
          <p:nvPr>
            <p:ph idx="1"/>
          </p:nvPr>
        </p:nvPicPr>
        <p:blipFill>
          <a:blip r:embed="rId2"/>
          <a:stretch>
            <a:fillRect/>
          </a:stretch>
        </p:blipFill>
        <p:spPr>
          <a:xfrm>
            <a:off x="393700" y="1742440"/>
            <a:ext cx="11581765" cy="548195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t>the magnitude of the induced emf in the conductor is equal to the rate of change of magnetic flux linked to the conductor</a:t>
            </a:r>
          </a:p>
          <a:p>
            <a:endParaRPr lang="en-US"/>
          </a:p>
          <a:p>
            <a:r>
              <a:rPr lang="en-US"/>
              <a:t>electromagnetic induction, the EMF induced in the conductor is equal to the rate of change of flux linkage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Eddy Current</a:t>
            </a:r>
          </a:p>
        </p:txBody>
      </p:sp>
      <p:sp>
        <p:nvSpPr>
          <p:cNvPr id="3" name="Content Placeholder 2"/>
          <p:cNvSpPr>
            <a:spLocks noGrp="1"/>
          </p:cNvSpPr>
          <p:nvPr>
            <p:ph idx="1"/>
          </p:nvPr>
        </p:nvSpPr>
        <p:spPr/>
        <p:txBody>
          <a:bodyPr/>
          <a:lstStyle/>
          <a:p>
            <a:pPr algn="just">
              <a:lnSpc>
                <a:spcPct val="160000"/>
              </a:lnSpc>
            </a:pPr>
            <a:r>
              <a:rPr lang="en-US"/>
              <a:t>Eddy currents are loops of electrical current induced within conductors by a changing magnetic field in the conductor according to Faraday’s law of induction. Eddy currents flow in closed loops within conductors, in planes perpendicular to the magnetic field.</a:t>
            </a:r>
          </a:p>
          <a:p>
            <a:pPr algn="just">
              <a:lnSpc>
                <a:spcPct val="160000"/>
              </a:lnSpc>
            </a:pPr>
            <a:endParaRPr lang="en-US"/>
          </a:p>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30000"/>
              </a:lnSpc>
            </a:pPr>
            <a:r>
              <a:rPr lang="en-US"/>
              <a:t>Induced electromotive force is produced in the coil when there is a change in the magnetic flux linked with that coil. Eddy currents are named so because the current looks like eddies or whirlpools. When a conductor is placed in the changing magnetic field, the induced current in the conductor is termed as Eddy current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What-are-Eddy-Currents"/>
          <p:cNvPicPr>
            <a:picLocks noGrp="1" noChangeAspect="1"/>
          </p:cNvPicPr>
          <p:nvPr>
            <p:ph idx="1"/>
          </p:nvPr>
        </p:nvPicPr>
        <p:blipFill>
          <a:blip r:embed="rId2"/>
          <a:stretch>
            <a:fillRect/>
          </a:stretch>
        </p:blipFill>
        <p:spPr>
          <a:xfrm>
            <a:off x="2278380" y="-93980"/>
            <a:ext cx="7138670" cy="704659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Dynamo</a:t>
            </a:r>
          </a:p>
        </p:txBody>
      </p:sp>
      <p:sp>
        <p:nvSpPr>
          <p:cNvPr id="3" name="Content Placeholder 2"/>
          <p:cNvSpPr>
            <a:spLocks noGrp="1"/>
          </p:cNvSpPr>
          <p:nvPr>
            <p:ph idx="1"/>
          </p:nvPr>
        </p:nvSpPr>
        <p:spPr/>
        <p:txBody>
          <a:bodyPr/>
          <a:lstStyle/>
          <a:p>
            <a:pPr algn="just"/>
            <a:r>
              <a:rPr lang="en-US"/>
              <a:t>A dynamo is an electrical generator that utilizes a commutator to generate direct current.</a:t>
            </a:r>
          </a:p>
          <a:p>
            <a:pPr algn="just"/>
            <a:r>
              <a:rPr lang="en-US"/>
              <a:t>Dynamo is a device that converts mechanical energy into electrical energy.</a:t>
            </a:r>
          </a:p>
          <a:p>
            <a:pPr algn="just"/>
            <a:r>
              <a:rPr lang="en-US"/>
              <a:t>Dynamos were the first electrical generators utilized just to supply power to industry, as well as they served as the platform for several subsequent electric-power conversion types of equipment, such as the alternating-current (AC) alternator, electric motor, as well as a rotary converter.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Working of Dynamo:</a:t>
            </a:r>
          </a:p>
        </p:txBody>
      </p:sp>
      <p:sp>
        <p:nvSpPr>
          <p:cNvPr id="3" name="Content Placeholder 2"/>
          <p:cNvSpPr>
            <a:spLocks noGrp="1"/>
          </p:cNvSpPr>
          <p:nvPr>
            <p:ph idx="1"/>
          </p:nvPr>
        </p:nvSpPr>
        <p:spPr/>
        <p:txBody>
          <a:bodyPr/>
          <a:lstStyle/>
          <a:p>
            <a:pPr algn="just">
              <a:lnSpc>
                <a:spcPct val="140000"/>
              </a:lnSpc>
            </a:pPr>
            <a:r>
              <a:rPr lang="en-US"/>
              <a:t>The image below shows a basic dynamo with such a coil constructed of conducting wires that are positioned between the North pole and South pole of two permanent magnets.</a:t>
            </a:r>
          </a:p>
          <a:p>
            <a:pPr algn="just">
              <a:lnSpc>
                <a:spcPct val="140000"/>
              </a:lnSpc>
            </a:pPr>
            <a:r>
              <a:rPr lang="en-US"/>
              <a:t>Whenever the coil is to be motionless, no voltage is produced. The magnetic field changes as the coil spins, causing a voltage to be generated within the coil.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Screenshot 2022-05-23 154436.jpg_img_upload_solution_2022-05-23 10_15_19.267810"/>
          <p:cNvPicPr>
            <a:picLocks noGrp="1" noChangeAspect="1"/>
          </p:cNvPicPr>
          <p:nvPr>
            <p:ph idx="1"/>
          </p:nvPr>
        </p:nvPicPr>
        <p:blipFill>
          <a:blip r:embed="rId2"/>
          <a:stretch>
            <a:fillRect/>
          </a:stretch>
        </p:blipFill>
        <p:spPr>
          <a:xfrm>
            <a:off x="164465" y="190500"/>
            <a:ext cx="12027535" cy="65944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t>Electromagnetic Induction is the process of using magnetic fields to produce voltage, and in a complete circuit, a current. </a:t>
            </a:r>
          </a:p>
          <a:p>
            <a:pPr marL="0" indent="0">
              <a:buNone/>
            </a:pPr>
            <a:endParaRPr lang="en-US"/>
          </a:p>
          <a:p>
            <a:r>
              <a:rPr lang="en-US"/>
              <a:t>Michael Faraday first discovered it, using some of the works of Hans Christian Oersted. His work started at first using different combinations of wires and magnetic strengths and currents, but it wasn't until he tried moving the wires that he got any success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1174750"/>
            <a:ext cx="10972800" cy="5600700"/>
          </a:xfrm>
        </p:spPr>
        <p:txBody>
          <a:bodyPr/>
          <a:lstStyle/>
          <a:p>
            <a:pPr algn="just"/>
            <a:r>
              <a:rPr lang="en-US"/>
              <a:t>The left side of the coil travels from the North pole of such a left magnet during the first half of the revolution. The coil travels from the South pole of the right magnet throughout the second part of the revolution.</a:t>
            </a:r>
          </a:p>
          <a:p>
            <a:pPr algn="just"/>
            <a:r>
              <a:rPr lang="en-US"/>
              <a:t>There are two conceivable polarities throughout these rounds:</a:t>
            </a:r>
          </a:p>
          <a:p>
            <a:r>
              <a:rPr lang="en-US"/>
              <a:t>Positive</a:t>
            </a:r>
          </a:p>
          <a:p>
            <a:r>
              <a:rPr lang="en-US"/>
              <a:t>Negative</a:t>
            </a:r>
          </a:p>
          <a:p>
            <a:r>
              <a:rPr lang="en-US"/>
              <a:t>An alternating voltage is a difference between their polarities.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a:t>I</a:t>
            </a:r>
            <a:r>
              <a:rPr lang="en-US"/>
              <a:t>nductive resistance</a:t>
            </a:r>
          </a:p>
        </p:txBody>
      </p:sp>
      <p:sp>
        <p:nvSpPr>
          <p:cNvPr id="3" name="Content Placeholder 2"/>
          <p:cNvSpPr>
            <a:spLocks noGrp="1"/>
          </p:cNvSpPr>
          <p:nvPr>
            <p:ph idx="1"/>
          </p:nvPr>
        </p:nvSpPr>
        <p:spPr/>
        <p:txBody>
          <a:bodyPr/>
          <a:lstStyle/>
          <a:p>
            <a:r>
              <a:rPr lang="en-US"/>
              <a:t>Inductive reactance, generally reactance, is the resistance of an inductive circuit.</a:t>
            </a:r>
          </a:p>
          <a:p>
            <a:r>
              <a:rPr lang="en-US"/>
              <a:t>It is termed reactance since it fluctuates slightly from the resistance provided through any equipment or gadget. It is denoted by “</a:t>
            </a:r>
          </a:p>
          <a:p>
            <a:r>
              <a:rPr lang="en-US"/>
              <a:t>”.</a:t>
            </a:r>
          </a:p>
          <a:p>
            <a:r>
              <a:rPr lang="en-US"/>
              <a:t>The SI unit of inductive resistance is </a:t>
            </a:r>
            <a:r>
              <a:rPr lang="en-IN" altLang="en-US"/>
              <a:t>Ohm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4" name="Content Placeholder 3" descr="articles-articles-inductive-reactance-1-1324227875"/>
          <p:cNvPicPr>
            <a:picLocks noGrp="1" noChangeAspect="1"/>
          </p:cNvPicPr>
          <p:nvPr>
            <p:ph sz="half" idx="1"/>
          </p:nvPr>
        </p:nvPicPr>
        <p:blipFill>
          <a:blip r:embed="rId2"/>
          <a:stretch>
            <a:fillRect/>
          </a:stretch>
        </p:blipFill>
        <p:spPr>
          <a:xfrm>
            <a:off x="0" y="190500"/>
            <a:ext cx="7345045" cy="6666865"/>
          </a:xfrm>
          <a:prstGeom prst="rect">
            <a:avLst/>
          </a:prstGeom>
        </p:spPr>
      </p:pic>
      <p:pic>
        <p:nvPicPr>
          <p:cNvPr id="6" name="Content Placeholder 5" descr="img_61bc769ecadce"/>
          <p:cNvPicPr>
            <a:picLocks noGrp="1" noChangeAspect="1"/>
          </p:cNvPicPr>
          <p:nvPr>
            <p:ph sz="half" idx="2"/>
          </p:nvPr>
        </p:nvPicPr>
        <p:blipFill>
          <a:blip r:embed="rId3"/>
          <a:stretch>
            <a:fillRect/>
          </a:stretch>
        </p:blipFill>
        <p:spPr>
          <a:xfrm>
            <a:off x="7818755" y="977265"/>
            <a:ext cx="4373245" cy="37719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ym typeface="+mn-ea"/>
              </a:rPr>
              <a:t>Electromagnetic Induction</a:t>
            </a:r>
            <a:endParaRPr lang="en-US"/>
          </a:p>
        </p:txBody>
      </p:sp>
      <p:sp>
        <p:nvSpPr>
          <p:cNvPr id="3" name="Content Placeholder 2"/>
          <p:cNvSpPr>
            <a:spLocks noGrp="1"/>
          </p:cNvSpPr>
          <p:nvPr>
            <p:ph sz="half" idx="1"/>
          </p:nvPr>
        </p:nvSpPr>
        <p:spPr/>
        <p:txBody>
          <a:bodyPr/>
          <a:lstStyle/>
          <a:p>
            <a:pPr algn="just"/>
            <a:r>
              <a:rPr lang="en-US"/>
              <a:t> Almost 200 years ago, Faraday looked for evidence that a magnetic field would induce an electric current with this apparatus</a:t>
            </a:r>
          </a:p>
        </p:txBody>
      </p:sp>
      <p:pic>
        <p:nvPicPr>
          <p:cNvPr id="9" name="Content Placeholder 8" descr="Faraday_emf_experiment.svg (1)"/>
          <p:cNvPicPr>
            <a:picLocks noChangeAspect="1"/>
          </p:cNvPicPr>
          <p:nvPr/>
        </p:nvPicPr>
        <p:blipFill>
          <a:blip r:embed="rId2"/>
          <a:stretch>
            <a:fillRect/>
          </a:stretch>
        </p:blipFill>
        <p:spPr>
          <a:xfrm>
            <a:off x="6197600" y="1042035"/>
            <a:ext cx="5856605" cy="4117975"/>
          </a:xfrm>
          <a:prstGeom prst="rect">
            <a:avLst/>
          </a:prstGeom>
          <a:noFill/>
          <a:ln w="9525">
            <a:noFill/>
          </a:ln>
        </p:spPr>
      </p:pic>
      <p:sp>
        <p:nvSpPr>
          <p:cNvPr id="5" name="Content Placeholder 4"/>
          <p:cNvSpPr>
            <a:spLocks noGrp="1"/>
          </p:cNvSpPr>
          <p:nvPr>
            <p:ph sz="half" idx="2"/>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a:p>
        </p:txBody>
      </p:sp>
      <p:sp>
        <p:nvSpPr>
          <p:cNvPr id="15" name="Text Placeholder 14"/>
          <p:cNvSpPr>
            <a:spLocks noGrp="1"/>
          </p:cNvSpPr>
          <p:nvPr>
            <p:ph type="body" sz="half" idx="2"/>
          </p:nvPr>
        </p:nvSpPr>
        <p:spPr/>
        <p:txBody>
          <a:bodyPr/>
          <a:lstStyle/>
          <a:p>
            <a:endParaRPr lang="en-US"/>
          </a:p>
        </p:txBody>
      </p:sp>
      <p:pic>
        <p:nvPicPr>
          <p:cNvPr id="13" name="Content Placeholder 3" descr="mag21"/>
          <p:cNvPicPr>
            <a:picLocks noGrp="1" noChangeAspect="1"/>
          </p:cNvPicPr>
          <p:nvPr>
            <p:ph idx="1"/>
          </p:nvPr>
        </p:nvPicPr>
        <p:blipFill>
          <a:blip r:embed="rId2"/>
          <a:stretch>
            <a:fillRect/>
          </a:stretch>
        </p:blipFill>
        <p:spPr>
          <a:xfrm>
            <a:off x="709930" y="457200"/>
            <a:ext cx="10890885" cy="5831205"/>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pPr algn="just"/>
            <a:r>
              <a:rPr lang="en-US"/>
              <a:t>He found no evidence when the magnet was steady, but did see a current induced when the magnet moves up and down .</a:t>
            </a:r>
          </a:p>
        </p:txBody>
      </p:sp>
      <p:pic>
        <p:nvPicPr>
          <p:cNvPr id="4" name="Content Placeholder 3" descr="stock-vector-electromagnetic-induction-221191111"/>
          <p:cNvPicPr>
            <a:picLocks noGrp="1" noChangeAspect="1"/>
          </p:cNvPicPr>
          <p:nvPr>
            <p:ph sz="half" idx="2"/>
          </p:nvPr>
        </p:nvPicPr>
        <p:blipFill>
          <a:blip r:embed="rId2"/>
          <a:stretch>
            <a:fillRect/>
          </a:stretch>
        </p:blipFill>
        <p:spPr>
          <a:xfrm>
            <a:off x="7267575" y="773430"/>
            <a:ext cx="4093845" cy="56857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ym typeface="+mn-ea"/>
              </a:rPr>
              <a:t>Magnetic Flux:</a:t>
            </a:r>
            <a:endParaRPr lang="en-US"/>
          </a:p>
        </p:txBody>
      </p:sp>
      <p:sp>
        <p:nvSpPr>
          <p:cNvPr id="3" name="Content Placeholder 2"/>
          <p:cNvSpPr>
            <a:spLocks noGrp="1"/>
          </p:cNvSpPr>
          <p:nvPr>
            <p:ph idx="1"/>
          </p:nvPr>
        </p:nvSpPr>
        <p:spPr>
          <a:xfrm>
            <a:off x="280035" y="1027430"/>
            <a:ext cx="11302365" cy="5713730"/>
          </a:xfrm>
        </p:spPr>
        <p:txBody>
          <a:bodyPr/>
          <a:lstStyle/>
          <a:p>
            <a:pPr algn="just"/>
            <a:r>
              <a:rPr lang="en-US"/>
              <a:t>Magnetic flux is the quantity of magnetic field that penetrates an area at right angles to it. </a:t>
            </a:r>
          </a:p>
          <a:p>
            <a:pPr algn="just"/>
            <a:endParaRPr lang="en-US"/>
          </a:p>
          <a:p>
            <a:pPr algn="just"/>
            <a:endParaRPr lang="en-US"/>
          </a:p>
          <a:p>
            <a:pPr algn="just"/>
            <a:r>
              <a:rPr lang="en-US"/>
              <a:t>Flux is a general term associated with a field that is bound by a certain area </a:t>
            </a:r>
          </a:p>
          <a:p>
            <a:pPr algn="just"/>
            <a:endParaRPr lang="en-US"/>
          </a:p>
          <a:p>
            <a:pPr algn="just"/>
            <a:endParaRPr lang="en-US"/>
          </a:p>
          <a:p>
            <a:pPr algn="just"/>
            <a:r>
              <a:rPr lang="en-US"/>
              <a:t>So Magnetic Flux is any area that has a Magnetic Field passing through it. </a:t>
            </a:r>
          </a:p>
          <a:p>
            <a:pPr algn="just"/>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a:sym typeface="+mn-ea"/>
              </a:rPr>
              <a:t>We generally define an area vector as one that is perpendicular to the surface of the material. </a:t>
            </a:r>
          </a:p>
          <a:p>
            <a:pPr algn="just"/>
            <a:endParaRPr lang="en-US">
              <a:sym typeface="+mn-ea"/>
            </a:endParaRPr>
          </a:p>
          <a:p>
            <a:pPr algn="just"/>
            <a:r>
              <a:rPr lang="en-US">
                <a:sym typeface="+mn-ea"/>
              </a:rPr>
              <a:t>Therefore, you can see in the figure that the area vector and the Magnetic Field vector are parallel. </a:t>
            </a:r>
          </a:p>
          <a:p>
            <a:pPr algn="just"/>
            <a:endParaRPr lang="en-US">
              <a:sym typeface="+mn-ea"/>
            </a:endParaRPr>
          </a:p>
          <a:p>
            <a:pPr algn="just"/>
            <a:r>
              <a:rPr lang="en-US">
                <a:sym typeface="+mn-ea"/>
              </a:rPr>
              <a:t>This produces a dot product between the 2 variables that then define flux.</a:t>
            </a:r>
            <a:endParaRPr lang="en-US"/>
          </a:p>
          <a:p>
            <a:pPr algn="just"/>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descr="Magnetic-Flux-Equation"/>
          <p:cNvPicPr>
            <a:picLocks noGrp="1" noChangeAspect="1"/>
          </p:cNvPicPr>
          <p:nvPr>
            <p:ph idx="1"/>
          </p:nvPr>
        </p:nvPicPr>
        <p:blipFill>
          <a:blip r:embed="rId2"/>
          <a:stretch>
            <a:fillRect/>
          </a:stretch>
        </p:blipFill>
        <p:spPr>
          <a:xfrm>
            <a:off x="172720" y="0"/>
            <a:ext cx="11915140" cy="6583045"/>
          </a:xfrm>
          <a:prstGeom prst="rect">
            <a:avLst/>
          </a:prstGeom>
        </p:spPr>
      </p:pic>
    </p:spTree>
  </p:cSld>
  <p:clrMapOvr>
    <a:masterClrMapping/>
  </p:clrMapOvr>
</p:sld>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1201</Words>
  <Application>Microsoft Office PowerPoint</Application>
  <PresentationFormat>Widescreen</PresentationFormat>
  <Paragraphs>100</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Times New Roman</vt:lpstr>
      <vt:lpstr>Blue Waves</vt:lpstr>
      <vt:lpstr>Electro Magnetic Induction</vt:lpstr>
      <vt:lpstr>Introduction</vt:lpstr>
      <vt:lpstr>PowerPoint Presentation</vt:lpstr>
      <vt:lpstr>Electromagnetic Induction</vt:lpstr>
      <vt:lpstr>PowerPoint Presentation</vt:lpstr>
      <vt:lpstr>PowerPoint Presentation</vt:lpstr>
      <vt:lpstr>Magnetic Flux:</vt:lpstr>
      <vt:lpstr>PowerPoint Presentation</vt:lpstr>
      <vt:lpstr>PowerPoint Presentation</vt:lpstr>
      <vt:lpstr>Electro magnetic field</vt:lpstr>
      <vt:lpstr> Electromagnetic Induction Faraday’s Law</vt:lpstr>
      <vt:lpstr>PowerPoint Presentation</vt:lpstr>
      <vt:lpstr>PowerPoint Presentation</vt:lpstr>
      <vt:lpstr>Faraday’s First Law of Electromagnetic Induction</vt:lpstr>
      <vt:lpstr>PowerPoint Presentation</vt:lpstr>
      <vt:lpstr>Faraday’s Second Law of Electromagnetic Induction</vt:lpstr>
      <vt:lpstr>Lenz’s Law</vt:lpstr>
      <vt:lpstr>PowerPoint Presentation</vt:lpstr>
      <vt:lpstr>PowerPoint Presentation</vt:lpstr>
      <vt:lpstr>Application</vt:lpstr>
      <vt:lpstr>Electromagnetic Induction Useful Applications</vt:lpstr>
      <vt:lpstr>Faraday’s Law Derivation</vt:lpstr>
      <vt:lpstr>PowerPoint Presentation</vt:lpstr>
      <vt:lpstr>Eddy Current</vt:lpstr>
      <vt:lpstr>PowerPoint Presentation</vt:lpstr>
      <vt:lpstr>PowerPoint Presentation</vt:lpstr>
      <vt:lpstr>Dynamo</vt:lpstr>
      <vt:lpstr>Working of Dynamo:</vt:lpstr>
      <vt:lpstr>PowerPoint Presentation</vt:lpstr>
      <vt:lpstr>PowerPoint Presentation</vt:lpstr>
      <vt:lpstr>Inductive resistance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 Magnetic Induction</dc:title>
  <dc:creator/>
  <cp:lastModifiedBy>prachidorlikar0510@gmail.com</cp:lastModifiedBy>
  <cp:revision>11</cp:revision>
  <dcterms:created xsi:type="dcterms:W3CDTF">2023-02-27T06:32:00Z</dcterms:created>
  <dcterms:modified xsi:type="dcterms:W3CDTF">2024-06-18T15:04:54Z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7E46363A4EE74D618C27567F59AE9CF5</vt:lpwstr>
  </property>
  <property fmtid="{D5CDD505-2E9C-101B-9397-08002B2CF9AE}" pid="3" name="KSOProductBuildVer">
    <vt:lpwstr>1033-11.2.0.11486</vt:lpwstr>
  </property>
</Properties>
</file>